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46"/>
    <p:restoredTop sz="94648"/>
  </p:normalViewPr>
  <p:slideViewPr>
    <p:cSldViewPr snapToGrid="0">
      <p:cViewPr varScale="1">
        <p:scale>
          <a:sx n="117" d="100"/>
          <a:sy n="117" d="100"/>
        </p:scale>
        <p:origin x="4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FF5AE7-FC51-3C4D-94AF-692FCA09F6F1}" type="datetimeFigureOut">
              <a:rPr lang="en-GB" smtClean="0"/>
              <a:t>14/05/2025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6FFF64-1248-A545-A7EA-44F73E30BA62}" type="slidenum">
              <a:rPr lang="en-GB" smtClean="0"/>
              <a:t>‹#›</a:t>
            </a:fld>
            <a:endParaRPr lang="en-GB"/>
          </a:p>
        </p:txBody>
      </p:sp>
    </p:spTree>
    <p:extLst>
      <p:ext uri="{BB962C8B-B14F-4D97-AF65-F5344CB8AC3E}">
        <p14:creationId xmlns:p14="http://schemas.microsoft.com/office/powerpoint/2010/main" val="12877600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66FFF64-1248-A545-A7EA-44F73E30BA62}" type="slidenum">
              <a:rPr lang="en-GB" smtClean="0"/>
              <a:t>1</a:t>
            </a:fld>
            <a:endParaRPr lang="en-GB"/>
          </a:p>
        </p:txBody>
      </p:sp>
    </p:spTree>
    <p:extLst>
      <p:ext uri="{BB962C8B-B14F-4D97-AF65-F5344CB8AC3E}">
        <p14:creationId xmlns:p14="http://schemas.microsoft.com/office/powerpoint/2010/main" val="1201611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300C0-38BA-5C49-61BC-CDF7CD99F97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9F0D6ABB-50D4-7C68-3D56-F7E648FB3C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2C4DDD0-5E47-631E-75D1-985A6E8FAC1E}"/>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5" name="Footer Placeholder 4">
            <a:extLst>
              <a:ext uri="{FF2B5EF4-FFF2-40B4-BE49-F238E27FC236}">
                <a16:creationId xmlns:a16="http://schemas.microsoft.com/office/drawing/2014/main" id="{7ADF5BD6-8666-3833-DC46-BE401215C0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FC6B13-9FC2-1D31-EF32-D9DF1C2577F6}"/>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94463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6D4EE-5D05-3CB1-5513-FCD9884F961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6F17D5B-48ED-BE89-C9EF-64C3C9AC149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A6C0EF0-A3F5-658A-8F9F-D727181EDC66}"/>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5" name="Footer Placeholder 4">
            <a:extLst>
              <a:ext uri="{FF2B5EF4-FFF2-40B4-BE49-F238E27FC236}">
                <a16:creationId xmlns:a16="http://schemas.microsoft.com/office/drawing/2014/main" id="{81AC8851-4642-21CE-D247-E3E1353190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642A12-B2FB-4B75-67D4-8393EC5E134A}"/>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4055596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A0D815-7814-D37F-B65A-EF9A60649B3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96D1F1E-7FA6-69A4-B12C-8DBC40F019F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76EB711-4F8B-CE33-C934-28EC6523175A}"/>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5" name="Footer Placeholder 4">
            <a:extLst>
              <a:ext uri="{FF2B5EF4-FFF2-40B4-BE49-F238E27FC236}">
                <a16:creationId xmlns:a16="http://schemas.microsoft.com/office/drawing/2014/main" id="{5DE3D1BB-A7CA-DAE4-A3B4-9A352FFB13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84EF66-FF61-215E-8E85-6F329B3FF904}"/>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1146021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33799-8758-07D6-8742-43A145D27E7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D352E21-E069-5CD9-C289-DB6A8A5F5B8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C9D5BED-16ED-50DB-B4D7-5CD425938413}"/>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5" name="Footer Placeholder 4">
            <a:extLst>
              <a:ext uri="{FF2B5EF4-FFF2-40B4-BE49-F238E27FC236}">
                <a16:creationId xmlns:a16="http://schemas.microsoft.com/office/drawing/2014/main" id="{F53E4121-FECD-E5C1-0F45-C73B05BD46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1D765-89D6-3B3D-CCF0-5A919B1A2A10}"/>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2814925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6F125-9479-604E-8730-FF183C42332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3DF6F3B-27E4-725E-978A-60EB7AD7F9B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565B6E3-6569-0D4C-A8BA-E3D1608FEB14}"/>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5" name="Footer Placeholder 4">
            <a:extLst>
              <a:ext uri="{FF2B5EF4-FFF2-40B4-BE49-F238E27FC236}">
                <a16:creationId xmlns:a16="http://schemas.microsoft.com/office/drawing/2014/main" id="{E39001EA-6674-FF46-89E1-34FC33BDD2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E5D0BD-7CC4-F73A-68A7-556455960FBF}"/>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1469050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74E24-B661-0347-1554-E6BD817900C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1DCA170-3476-48BC-6838-60817733F9F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4AF8BE26-2244-A609-6DEB-9CC78DE75E7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C9771AE-877C-B542-D397-6E6B4A630AC5}"/>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6" name="Footer Placeholder 5">
            <a:extLst>
              <a:ext uri="{FF2B5EF4-FFF2-40B4-BE49-F238E27FC236}">
                <a16:creationId xmlns:a16="http://schemas.microsoft.com/office/drawing/2014/main" id="{6DF75E78-B70B-002A-ECB1-48D5F71163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592D16-36D2-B5E6-00E0-80C89103136A}"/>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4137720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D0262-0512-0814-D0FF-C3B7D8E81CB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7E96656-AA91-016C-CCAB-2EA04362C6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98FE6C6-CD87-E877-419E-5891D43AE96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CF8A98D-03CD-83FC-E54F-DC71A0943E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95E37FB-791A-10FD-FCEF-3787F1B2021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316BBD2-4A6E-C46C-F7A9-004DB9806441}"/>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8" name="Footer Placeholder 7">
            <a:extLst>
              <a:ext uri="{FF2B5EF4-FFF2-40B4-BE49-F238E27FC236}">
                <a16:creationId xmlns:a16="http://schemas.microsoft.com/office/drawing/2014/main" id="{0D70023A-9063-B1B1-8F00-25714FB4E7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45E0BE4-4576-B032-B653-973AA51FA920}"/>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9474731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6D18D-319B-28AE-5DFB-ADAE809601D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939EAA7F-EA2D-2F02-8BC9-BF5BA05FCCE0}"/>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4" name="Footer Placeholder 3">
            <a:extLst>
              <a:ext uri="{FF2B5EF4-FFF2-40B4-BE49-F238E27FC236}">
                <a16:creationId xmlns:a16="http://schemas.microsoft.com/office/drawing/2014/main" id="{A22BC6B8-92B5-39B3-B858-F9597C0787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A629EA-9911-AD4B-9284-C4410D709FE6}"/>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3164284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1351C0-4F3C-F14F-10CA-1F12E041797A}"/>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3" name="Footer Placeholder 2">
            <a:extLst>
              <a:ext uri="{FF2B5EF4-FFF2-40B4-BE49-F238E27FC236}">
                <a16:creationId xmlns:a16="http://schemas.microsoft.com/office/drawing/2014/main" id="{8E43D95C-4983-3D91-6D96-6B0192045B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C15D78-A0F7-B08A-2E38-137C308884AF}"/>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956266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15B7C-63A0-9067-4387-355DBB4CDC3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727516E-3797-1A70-F58B-6B29A4161F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926960C-3AC5-6D60-6C48-6CE318FCC6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A7A59F5-9873-D663-7F5F-E81934DB3A52}"/>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6" name="Footer Placeholder 5">
            <a:extLst>
              <a:ext uri="{FF2B5EF4-FFF2-40B4-BE49-F238E27FC236}">
                <a16:creationId xmlns:a16="http://schemas.microsoft.com/office/drawing/2014/main" id="{3B7658EC-B97B-7D58-F5D1-D7C9D39453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6AC0D0-1EA3-61B8-519D-18D713BF90AD}"/>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1194276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2D27D-A98C-FD58-237F-968726030EE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F84AA6B-FFA6-FF9A-99AF-B41986CE9E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ACF7EC-E727-B8C5-E53E-2FBD4977AE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B57F775-9B59-3083-F3EF-24E0D04F88C2}"/>
              </a:ext>
            </a:extLst>
          </p:cNvPr>
          <p:cNvSpPr>
            <a:spLocks noGrp="1"/>
          </p:cNvSpPr>
          <p:nvPr>
            <p:ph type="dt" sz="half" idx="10"/>
          </p:nvPr>
        </p:nvSpPr>
        <p:spPr/>
        <p:txBody>
          <a:bodyPr/>
          <a:lstStyle/>
          <a:p>
            <a:fld id="{07B489B3-7D68-C14E-936D-78DF39C968E4}" type="datetimeFigureOut">
              <a:rPr lang="en-US" smtClean="0"/>
              <a:t>5/14/25</a:t>
            </a:fld>
            <a:endParaRPr lang="en-US"/>
          </a:p>
        </p:txBody>
      </p:sp>
      <p:sp>
        <p:nvSpPr>
          <p:cNvPr id="6" name="Footer Placeholder 5">
            <a:extLst>
              <a:ext uri="{FF2B5EF4-FFF2-40B4-BE49-F238E27FC236}">
                <a16:creationId xmlns:a16="http://schemas.microsoft.com/office/drawing/2014/main" id="{D3CAE135-2D6D-63E6-5C7D-4D89D0BF93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EEFFC4-9C65-74D5-869E-6C3AB81FAC43}"/>
              </a:ext>
            </a:extLst>
          </p:cNvPr>
          <p:cNvSpPr>
            <a:spLocks noGrp="1"/>
          </p:cNvSpPr>
          <p:nvPr>
            <p:ph type="sldNum" sz="quarter" idx="12"/>
          </p:nvPr>
        </p:nvSpPr>
        <p:spPr/>
        <p:txBody>
          <a:bodyPr/>
          <a:lstStyle/>
          <a:p>
            <a:fld id="{B660CE5A-8FB7-E346-99B6-34A058F3712E}" type="slidenum">
              <a:rPr lang="en-US" smtClean="0"/>
              <a:t>‹#›</a:t>
            </a:fld>
            <a:endParaRPr lang="en-US"/>
          </a:p>
        </p:txBody>
      </p:sp>
    </p:spTree>
    <p:extLst>
      <p:ext uri="{BB962C8B-B14F-4D97-AF65-F5344CB8AC3E}">
        <p14:creationId xmlns:p14="http://schemas.microsoft.com/office/powerpoint/2010/main" val="1304737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BE9E5C-8F6E-FA99-1B6C-A92D963276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82FA83C-1E2B-17CB-6AB6-93A8D964FB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7B6EDDB-AEB6-5B34-96A4-018267A0AE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7B489B3-7D68-C14E-936D-78DF39C968E4}" type="datetimeFigureOut">
              <a:rPr lang="en-US" smtClean="0"/>
              <a:t>5/14/25</a:t>
            </a:fld>
            <a:endParaRPr lang="en-US"/>
          </a:p>
        </p:txBody>
      </p:sp>
      <p:sp>
        <p:nvSpPr>
          <p:cNvPr id="5" name="Footer Placeholder 4">
            <a:extLst>
              <a:ext uri="{FF2B5EF4-FFF2-40B4-BE49-F238E27FC236}">
                <a16:creationId xmlns:a16="http://schemas.microsoft.com/office/drawing/2014/main" id="{C90A9791-D92C-58A4-24D7-D0E885F146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DFAA202-6B80-BB80-9010-5625581A2E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660CE5A-8FB7-E346-99B6-34A058F3712E}" type="slidenum">
              <a:rPr lang="en-US" smtClean="0"/>
              <a:t>‹#›</a:t>
            </a:fld>
            <a:endParaRPr lang="en-US"/>
          </a:p>
        </p:txBody>
      </p:sp>
    </p:spTree>
    <p:extLst>
      <p:ext uri="{BB962C8B-B14F-4D97-AF65-F5344CB8AC3E}">
        <p14:creationId xmlns:p14="http://schemas.microsoft.com/office/powerpoint/2010/main" val="30581834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uni-tuebingen.de/fakultaeten/mathematisch-naturwissenschaftliche-fakultaet/fachbereiche/informatik/lehrstuehle/algorithms-in-bioinformatics/software/splitstre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4986BC2-D17E-F240-9EF3-D4B313D1258E}"/>
              </a:ext>
            </a:extLst>
          </p:cNvPr>
          <p:cNvGrpSpPr/>
          <p:nvPr/>
        </p:nvGrpSpPr>
        <p:grpSpPr>
          <a:xfrm>
            <a:off x="999976" y="133678"/>
            <a:ext cx="9809540" cy="5908339"/>
            <a:chOff x="368603" y="23400"/>
            <a:chExt cx="11308550" cy="6811200"/>
          </a:xfrm>
        </p:grpSpPr>
        <p:pic>
          <p:nvPicPr>
            <p:cNvPr id="7" name="Picture 6" descr="A diagram of a network&#10;&#10;AI-generated content may be incorrect.">
              <a:extLst>
                <a:ext uri="{FF2B5EF4-FFF2-40B4-BE49-F238E27FC236}">
                  <a16:creationId xmlns:a16="http://schemas.microsoft.com/office/drawing/2014/main" id="{1F680BF6-6D26-4987-B9D1-1B6014694E2F}"/>
                </a:ext>
              </a:extLst>
            </p:cNvPr>
            <p:cNvPicPr>
              <a:picLocks noChangeAspect="1"/>
            </p:cNvPicPr>
            <p:nvPr/>
          </p:nvPicPr>
          <p:blipFill>
            <a:blip r:embed="rId3"/>
            <a:stretch>
              <a:fillRect/>
            </a:stretch>
          </p:blipFill>
          <p:spPr>
            <a:xfrm>
              <a:off x="368603" y="23400"/>
              <a:ext cx="11308550" cy="6811200"/>
            </a:xfrm>
            <a:prstGeom prst="rect">
              <a:avLst/>
            </a:prstGeom>
          </p:spPr>
        </p:pic>
        <p:sp>
          <p:nvSpPr>
            <p:cNvPr id="8" name="Rectangle 7">
              <a:extLst>
                <a:ext uri="{FF2B5EF4-FFF2-40B4-BE49-F238E27FC236}">
                  <a16:creationId xmlns:a16="http://schemas.microsoft.com/office/drawing/2014/main" id="{943D1CEE-19BC-DF03-3B51-E50C4792825F}"/>
                </a:ext>
              </a:extLst>
            </p:cNvPr>
            <p:cNvSpPr/>
            <p:nvPr/>
          </p:nvSpPr>
          <p:spPr>
            <a:xfrm>
              <a:off x="3654286" y="1718777"/>
              <a:ext cx="2199861" cy="88243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E4989A7-DB93-36BA-37D6-A2AEFCFE4209}"/>
                </a:ext>
              </a:extLst>
            </p:cNvPr>
            <p:cNvSpPr/>
            <p:nvPr/>
          </p:nvSpPr>
          <p:spPr>
            <a:xfrm>
              <a:off x="7751618" y="4313754"/>
              <a:ext cx="1424609" cy="67586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FE1C837-283F-DD94-3AFB-A4622C3A5A3F}"/>
                </a:ext>
              </a:extLst>
            </p:cNvPr>
            <p:cNvSpPr/>
            <p:nvPr/>
          </p:nvSpPr>
          <p:spPr>
            <a:xfrm>
              <a:off x="7576893" y="1718777"/>
              <a:ext cx="1424609" cy="675860"/>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C43E23EE-FAB6-664C-847B-665B1F467FE5}"/>
              </a:ext>
            </a:extLst>
          </p:cNvPr>
          <p:cNvSpPr txBox="1"/>
          <p:nvPr/>
        </p:nvSpPr>
        <p:spPr>
          <a:xfrm>
            <a:off x="153253" y="6077991"/>
            <a:ext cx="11864576" cy="646331"/>
          </a:xfrm>
          <a:prstGeom prst="rect">
            <a:avLst/>
          </a:prstGeom>
          <a:noFill/>
        </p:spPr>
        <p:txBody>
          <a:bodyPr wrap="square" rtlCol="0">
            <a:spAutoFit/>
          </a:bodyPr>
          <a:lstStyle/>
          <a:p>
            <a:r>
              <a:rPr lang="en-GB" sz="1200" b="1" dirty="0"/>
              <a:t>Split decomposition network based on conserved Rep78 and VP1 regions. </a:t>
            </a:r>
            <a:r>
              <a:rPr lang="en-GB" sz="1200" dirty="0"/>
              <a:t>A </a:t>
            </a:r>
            <a:r>
              <a:rPr lang="en-GB" sz="1200" dirty="0" err="1">
                <a:hlinkClick r:id="rId4"/>
              </a:rPr>
              <a:t>SplitsTree</a:t>
            </a:r>
            <a:r>
              <a:rPr lang="en-GB" sz="1200" dirty="0"/>
              <a:t> network was generated from a concatenated alignment of 12 conserved partitions: 5 from the Rep78 protein and 7 from the VP1 capsid protein. The alignment includes AAV sequences and selected outgroups. Reticulation patterns indicate conflicting phylogenetic signals consistent with recombination. Taxa highlighted with red boxes are those inferred to have acquired </a:t>
            </a:r>
            <a:r>
              <a:rPr lang="en-GB" sz="1200" i="1" dirty="0"/>
              <a:t>M-wide</a:t>
            </a:r>
            <a:r>
              <a:rPr lang="en-GB" sz="1200" dirty="0"/>
              <a:t> capsids through horizontal transfer events. </a:t>
            </a:r>
          </a:p>
        </p:txBody>
      </p:sp>
    </p:spTree>
    <p:extLst>
      <p:ext uri="{BB962C8B-B14F-4D97-AF65-F5344CB8AC3E}">
        <p14:creationId xmlns:p14="http://schemas.microsoft.com/office/powerpoint/2010/main" val="38271577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TotalTime>
  <Words>76</Words>
  <Application>Microsoft Macintosh PowerPoint</Application>
  <PresentationFormat>Widescreen</PresentationFormat>
  <Paragraphs>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Aptos Display</vt:lpstr>
      <vt:lpstr>Arial</vt:lpstr>
      <vt:lpstr>Calibri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Robert Gifford</dc:creator>
  <cp:lastModifiedBy>Robert Gifford</cp:lastModifiedBy>
  <cp:revision>4</cp:revision>
  <dcterms:created xsi:type="dcterms:W3CDTF">2025-05-13T10:32:52Z</dcterms:created>
  <dcterms:modified xsi:type="dcterms:W3CDTF">2025-05-14T13:08:48Z</dcterms:modified>
</cp:coreProperties>
</file>

<file path=docProps/thumbnail.jpeg>
</file>